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5" r:id="rId3"/>
    <p:sldId id="266" r:id="rId4"/>
    <p:sldId id="258" r:id="rId5"/>
    <p:sldId id="260" r:id="rId6"/>
    <p:sldId id="259" r:id="rId7"/>
    <p:sldId id="261" r:id="rId8"/>
    <p:sldId id="262" r:id="rId9"/>
    <p:sldId id="264" r:id="rId10"/>
    <p:sldId id="267" r:id="rId11"/>
    <p:sldId id="263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BF77F-FA72-4714-B65C-03596256B2EE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de-DE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F791B-3B2B-4ABB-8F93-85286971C9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3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F791B-3B2B-4ABB-8F93-85286971C91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117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F791B-3B2B-4ABB-8F93-85286971C91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32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F791B-3B2B-4ABB-8F93-85286971C91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35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71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71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28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1375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92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587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919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909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19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36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6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67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9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52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56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49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36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F2DB75-1214-44A5-9E7C-9D40B539FB27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55DF-2A93-447D-A9D8-BC0B5FC4A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4285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AB8D18-DC52-4A54-96DA-12473B1805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GOTOWOŚĆ </a:t>
            </a:r>
            <a:br>
              <a:rPr lang="pl-PL" dirty="0"/>
            </a:br>
            <a:r>
              <a:rPr lang="pl-PL" dirty="0"/>
              <a:t>SZKOLNA </a:t>
            </a:r>
            <a:endParaRPr lang="de-DE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F5012FF-94CC-4D12-8BC6-CBA1050C41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2323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3212F5-FF92-4D7A-A02C-BF1E364FF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wspierać dziecko w osiągnięciu gotowości szkolnej?</a:t>
            </a:r>
            <a:br>
              <a:rPr lang="pl-PL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36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F3C8B3-9600-458C-AEBF-5BC2AD8E3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</a:t>
            </a: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</a:rPr>
              <a:t>eśli niepokoi nas rozwój dziecka zgłaszamy się do specjalisty</a:t>
            </a:r>
            <a:endParaRPr lang="pl-PL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l-P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Korzystajmy z naturalnych okazji do kształtowania wybranych kompetencji, np. podczas zabawy czy w codziennych obowiązkach.</a:t>
            </a:r>
          </a:p>
          <a:p>
            <a:r>
              <a:rPr lang="pl-P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Wdrażanie do drobnych obowiązków, </a:t>
            </a:r>
            <a:r>
              <a:rPr lang="pl-PL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sytematyczność</a:t>
            </a:r>
            <a:endParaRPr lang="pl-PL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l-P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Wspierajmy naturalną ciekawość do poznawania i nauki nowych umiejętności.</a:t>
            </a:r>
            <a:endParaRPr lang="pl-PL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</a:rPr>
              <a:t>Spędzajmy czas z dzieckiem, (zabawa, rozmowa, odwiedzanie ciekawych stymulujących rozwój miejsc)</a:t>
            </a:r>
          </a:p>
          <a:p>
            <a:r>
              <a:rPr lang="pl-P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Rozwijanie zainteresowań i pasji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A0397F-F417-4197-A92C-EFF9CA71F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>
                <a:solidFill>
                  <a:srgbClr val="FFFF00"/>
                </a:solidFill>
              </a:rPr>
              <a:t>JAK WSPIERAĆ DZIECKO W PRZYGOTOWANIU DO SZKOŁY?</a:t>
            </a:r>
            <a:endParaRPr lang="de-DE" sz="36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6E29B3-51E5-4F07-B26B-56AD92224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Rozpoczęcie nauki to pozytywne wydarzenie w życiu dziecka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Dziecko nie przestaje się nadal bawić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Wspólnie kupujemy wyprawkę do szkoły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Dbamy o stały rytm dnia, higienę życia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Pomagamy dziecku w obowiązkach szkolnych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FFFF00"/>
                </a:solidFill>
              </a:rPr>
              <a:t>DZIECKO POTREZBUJE CZASU ABY NAUCZYĆ SIĘ BYĆ UCZNIEM</a:t>
            </a:r>
            <a:endParaRPr lang="de-D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88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B2F21-6C0C-416C-B6CF-2F4BA610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Przykłady zabaw i ćwiczeń rozwijających percepcje wzrokową: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931195-94FE-4F9D-8698-6D45B861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151792"/>
            <a:ext cx="8946541" cy="509660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Wyszukiwanie: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przedmiotów, zabawek wskazanych przez rodzica w najbliższym otoczeniu, obrazka do przedmiotu wskazanego przez rodzica, figury geometrycznej do wzoru na obrazku, ukrytych przedmiotów, figur na obrazku, dobieranie par obrazków, które do siebie pasują lub tworzą całość.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obieranie jednakowych obrazków: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swobodne dobieranie par wg różnych kryteriów, segregowanie obrazków na podstawie różnych ich właściwości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egregowanie obrazków w grupy tematyczne: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segregowanie obrazków podobnych tematycznie, wyszukiwanie różnic między obrazkami.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kładanie obrazków po lewej i prawej stronie: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określanie położenia obrazków, rozpoznawanie obrazków, których położenie zostało słownie określone, dobieranie części do całości, układanie obrazków z części - puzzle.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zupełnianie brakujących elementów w obrazkach, rysunkach.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55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ADB7F8-CB5A-4A87-BA1D-A14F100D5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Przykłady zabaw i ćwiczeń rozwijających percepcje słuchową: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3BD611-60CA-4AD3-9BBA-3CE8559B1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Identyfikowanie dźwięków, odgłosów, nazywanie, wskazywanie kierunku.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Odwzorowywanie i odtwarzanie dźwięków.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Powtarzanie głosek, sylab, słów, zdań.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Wyodrębnianie zdań w mowie, słów w zdaniach, sylab i głosek w słowach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worzenie zdań ze słów, dopowiadanie brakujących słów, uzupełnianie sylab,              wyodrębnianie głosek.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Dostrzeganie i tworzenie rytmów, rozwiązywanie zagadek, powtarzanie rymowanek.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1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E459DC-1761-4C82-8C1E-6550F9182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Przykłady zabaw i ćwiczeń rozwijających sprawność motoryczną (duża i mała motoryka).</a:t>
            </a:r>
            <a:b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F9E945-AD21-4A7C-9486-ACB016E97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14500"/>
            <a:ext cx="8946541" cy="45338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Rozwijanie i doskonalenie sprawności fizycznej, wzmacnianie mięśni koordynacji poprzez gry i zabawy na powietrzu (zabawy z piłką, skakanką, jazda na rowerze, hulajnodze), pływanie, taniec.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Prowadzenie zabaw i ćwiczeń z elementami biegu, </a:t>
            </a:r>
            <a:r>
              <a:rPr lang="pl-PL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czworakowania</a:t>
            </a: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skoku, rzutu, równowagi itp.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Ćwiczenie orientacji w schemacie ciała: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ćwiczenia w formie zabawowej utrwalające pojęcia w zakresie orientacji przestrzennej, czyli wykonywanie poleceń, np. weź prawa ręką klocek, kopnij piłkę lewą nogą itp.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Ćwiczenie orientacji w przestrzenni, rozpoznawanie ich stron: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doskonalenie orientacji stronnej w odniesieniu do osoby stojącej naprzeciwko, kierowanie przy pomocy pojęć: prosto, w prawo, w lewo, do przodu, do tyłu drugą osobą, tak, aby dotarła do określonego miejsca,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układanie przedmiotów/zabawek i obrazków wg wskazówek: po prawej, po lewej, na dole, na górze, pod, nad, obok, przed, za.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Rozwijanie sprawności grafomotorycznej poprzez różnorodne zabawy plastyczne m.in.: rysowanie, malowanie, wycinanie, wydzieranie, kalkowanie, stemplowanie, zabawy </a:t>
            </a:r>
            <a:r>
              <a:rPr lang="pl-PL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ciastoliną</a:t>
            </a: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/plasteliną, ćwiczenia graficzne dostosowane do aktualnych możliwości dziecka.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5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Zabawy konstrukcyjne, majsterkowanie, paluszkowe.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6354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B22B79-1FC9-44E6-B2BA-FDF18307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Kiedy rozważamy odroczenie rozpoczęcia nauki w szkole podstawowej?</a:t>
            </a:r>
            <a:b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AFAA95-424C-4C96-A24F-9870023B5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podstawie obserwacji rodziców, którzy zauważają trudności dziecka (wniosek)</a:t>
            </a:r>
          </a:p>
          <a:p>
            <a:endParaRPr lang="pl-PL" sz="1800" dirty="0"/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podstawie informacji od wychowawcy dokonującego diagnozy gotowości szkolnej (opinia wychowawcy)</a:t>
            </a:r>
          </a:p>
          <a:p>
            <a:endParaRPr lang="pl-PL" sz="1800" dirty="0"/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podstawie badań w poradni psychologiczno-pedagogicznej określających przebieg rozwoju dziecka i gotowości do podjęcia nauki (opinia Poradni)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576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13F19A-B4F1-4394-B479-892B9863B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cap="none" dirty="0">
                <a:solidFill>
                  <a:srgbClr val="FFFF00"/>
                </a:solidFill>
              </a:rPr>
              <a:t>GOTOWOŚĆ SZKOLNA </a:t>
            </a:r>
            <a:br>
              <a:rPr lang="pl-PL" sz="4400" cap="none" dirty="0">
                <a:solidFill>
                  <a:srgbClr val="FFFF00"/>
                </a:solidFill>
              </a:rPr>
            </a:b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D7B62-A410-4322-BE54-326DDCA56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cap="none" dirty="0"/>
              <a:t>oznacza dojrzałość, zdolność do podjęcia przez dziecko zadań </a:t>
            </a:r>
            <a:br>
              <a:rPr lang="pl-PL" sz="3200" cap="none" dirty="0"/>
            </a:br>
            <a:r>
              <a:rPr lang="pl-PL" sz="3200" cap="none" dirty="0"/>
              <a:t>i obowiązków jakie stawia przed nim szkoła. </a:t>
            </a:r>
          </a:p>
          <a:p>
            <a:pPr marL="0" indent="0">
              <a:buNone/>
            </a:pPr>
            <a:endParaRPr lang="pl-PL" sz="3200" cap="non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46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79FDBA-7AEC-45D3-9D4F-CBD3526F6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48408"/>
            <a:ext cx="9365034" cy="1404840"/>
          </a:xfrm>
        </p:spPr>
        <p:txBody>
          <a:bodyPr/>
          <a:lstStyle/>
          <a:p>
            <a:pPr algn="ctr"/>
            <a:r>
              <a:rPr lang="pl-PL" sz="4000" dirty="0">
                <a:solidFill>
                  <a:srgbClr val="FFFF00"/>
                </a:solidFill>
              </a:rPr>
              <a:t>CZYNNIKI WPŁYWAJĄCE NA ROZWÓJ GOTOWOŚCI SZKONEJ</a:t>
            </a:r>
            <a:endParaRPr lang="de-DE" sz="4000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060F9C-FFB8-44B3-A0B5-243AB7E41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61710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pl-PL" b="0" i="0" dirty="0">
                <a:effectLst/>
              </a:rPr>
              <a:t>Gotowość dziecka zależy między innymi od: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0" i="0" dirty="0">
                <a:effectLst/>
              </a:rPr>
              <a:t>procesów dojrzewania biologicznego (rozwoju odpowiednich struktur mózgowych, wzrostu masy ciała, mięśni, kości, rozwoju zmysłów), które odbywają się we własnym rytmie i wymagają czasu.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0" i="0" dirty="0">
                <a:effectLst/>
              </a:rPr>
              <a:t>środowiska - zarówno domowe, jak i przedszkolne stwarzają dziecku warunki, przestrzeń i okazje do rozwoju.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0" i="0" dirty="0">
                <a:effectLst/>
              </a:rPr>
              <a:t>własna aktywność</a:t>
            </a:r>
            <a:r>
              <a:rPr lang="pl-PL" dirty="0"/>
              <a:t>: d</a:t>
            </a:r>
            <a:r>
              <a:rPr lang="pl-PL" b="0" i="0" dirty="0">
                <a:effectLst/>
                <a:latin typeface="Century Gothic" panose="020B0502020202020204" pitchFamily="34" charset="0"/>
              </a:rPr>
              <a:t>zieci mają w sobie naturalną potrzebę rozwoju: poznawania nowych rzeczy, doświadczania, eksperymentowania, ćwiczenia. Dzięki temu nabywają nowe, ważne umiejętności potrzebne między innymi u progu szkoły</a:t>
            </a:r>
            <a:r>
              <a:rPr lang="pl-PL" b="0" i="0" dirty="0">
                <a:effectLst/>
                <a:latin typeface="GT Walsheim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281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F798C5-FC4F-46B6-95E9-D2C6C453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KRYTERIA GOTOWOŚCI SZKOLNEJ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D922F1-FE11-449F-BBCC-4338EDE5E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DOJRZAŁOŚĆ FIZYCZNA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DOJRZAŁÓŚĆ INTELEKTUALNA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DOJRZAŁOŚĆ EMOCJONALNO- SPOŁECZNA</a:t>
            </a:r>
          </a:p>
        </p:txBody>
      </p:sp>
    </p:spTree>
    <p:extLst>
      <p:ext uri="{BB962C8B-B14F-4D97-AF65-F5344CB8AC3E}">
        <p14:creationId xmlns:p14="http://schemas.microsoft.com/office/powerpoint/2010/main" val="249843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B5662D-2189-4F89-A00F-89958F80E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DOJRZAŁOŚĆ FIZYCZNA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862775-7F0F-477B-9F2B-77018CFF8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Stan zdrowia dziecka, odporność na zmęczenie,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Prawidłowy rozwój zmysłów (wzrok, słuch)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Ogólna sprawność ruchowa, prawidłowe napięcie mięśniowe, postawa ciała,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Motoryka mała: prawidłowy chwyt narzędzia pisarskiego, sprawność manualna,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Znajomość orientacji kierunkowo- przestrzennej i stron ciała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Ustalona lateralizacja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Samodzielność w ubieraniu się, pakowaniu plecaka itp.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523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2F4E06-760D-4C5A-A90E-D695BD731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DOJRZAŁOŚĆ INTELEKTUALNA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A4BA44-B158-4495-959F-EBAF32B95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Ciekawość poznawcza: zainteresowanie nauką czytania, pisania </a:t>
            </a:r>
            <a:br>
              <a:rPr lang="pl-PL" dirty="0"/>
            </a:br>
            <a:r>
              <a:rPr lang="pl-PL" dirty="0"/>
              <a:t>i liczenia, chęć dociekania, badania, zainteresowanie otoczeniem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Prawidłowa koncentracja uwagi, pamięć i myślenie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Prawidłowy rozwój funkcji odpowiadających za opanowanie umiejętności pisania i czytania: percepcja wzrokowa, koordynacja wzrokowo- ruchowa oraz analiza i synteza słuchowa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Poprawna mowa pod względem gramatycznym i artykulacyjnym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Motywacja: dziecko doprowadza zadania do końca, cieszy się </a:t>
            </a:r>
            <a:br>
              <a:rPr lang="pl-PL" dirty="0"/>
            </a:br>
            <a:r>
              <a:rPr lang="pl-PL" dirty="0"/>
              <a:t>z rezultatów swoich działań,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57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5FF5BA-3A63-45DF-BBA1-4C3644D1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FF00"/>
                </a:solidFill>
              </a:rPr>
              <a:t>DOJRZAŁOŚĆ EMOCJONALNO-SPOŁECZNA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458282-818B-48B5-8049-96A373150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Chęć i umiejętność nawiązywania kontaktów z rówieśnikami i nauczycielem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Gotowość do przestrzegania zasad i norm społecznych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Rozumie proste sytuacje społecznych, wie co dobre a co złe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Poczucie własnej wartości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Kontroluje emocje, odracza potrzeby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Jest samodzielne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Wrażliwe na opinię nauczycieli i innych osób, przyjmuje uwagi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Poczucie odpowiedzialności i obowiązku, uczy się chociaż wolałoby się bawić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644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0D48DA-AEA9-48C2-B616-F36FFABDB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1137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FFFF00"/>
                </a:solidFill>
              </a:rPr>
              <a:t>CO DZIECKO POTRAFI </a:t>
            </a:r>
            <a:br>
              <a:rPr lang="pl-PL" dirty="0">
                <a:solidFill>
                  <a:srgbClr val="FFFF00"/>
                </a:solidFill>
              </a:rPr>
            </a:b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8C1EFB-189B-4ED0-823C-1B8063F13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25600"/>
            <a:ext cx="8946541" cy="4622799"/>
          </a:xfrm>
        </p:spPr>
        <p:txBody>
          <a:bodyPr>
            <a:normAutofit fontScale="55000" lnSpcReduction="20000"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pl-PL" sz="2900" b="0" i="0" dirty="0">
                <a:effectLst/>
                <a:latin typeface="+mn-lt"/>
              </a:rPr>
              <a:t>powiedzieć, jak ma na imię i nazwisko, ile ma lat, gdzie mieszka, czym zajmują się jego rodzice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/>
              <a:t>wymienia nazwę swojego kraju i jego stolicy, rozpoznaje symbole narodowe (godło, flaga, hymn), orientuje się, że Polska jest jednym z krajów Unii Europejskiej</a:t>
            </a:r>
            <a:endParaRPr lang="pl-PL" sz="2900" b="0" i="0" dirty="0"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>
                <a:latin typeface="+mn-lt"/>
              </a:rPr>
              <a:t>r</a:t>
            </a:r>
            <a:r>
              <a:rPr lang="pl-PL" sz="2900" b="0" i="0" dirty="0">
                <a:effectLst/>
                <a:latin typeface="+mn-lt"/>
              </a:rPr>
              <a:t>ozumie następstwa czasu: np. wczoraj, dzisiaj, jutro, rano, wieczorem, pory dnia, pory roku, dni tygodnia, nazwy miesięcy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/>
              <a:t>klasyfikuje przedmioty według: wielkości, kształtu, koloru, przeznaczenia, układa przedmioty w grupy, szeregi, rytmy, odtwarza układy przedmiotów i tworzy własne,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/>
              <a:t>rozróżnia podstawowe figury geometryczne (koło, kwadrat, trójkąt, prostokąt)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/>
              <a:t>posługuje się językiem polskim w mowie zrozumiałej dla dzieci i osób dorosłych, mówi płynnie, wyraźnie, rytmicznie, poprawnie wypowiada ciche i głośne dźwięki mowy, rozróżnia głoski na początku i końcu w wybranych prostych fonetycznie słowach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/>
              <a:t>określa kierunki i ustala położenie przedmiotów w stosunku do własnej osoby, a także w stosunku do innych przedmiotów, rozróżnia stronę lewą i prawą;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900" dirty="0"/>
              <a:t>rozpoznaje cyfry oznaczające liczby od 0 do 10,wykonuje dodawanie i odejmowanie w sytuacji użytkowej, </a:t>
            </a:r>
            <a:endParaRPr lang="pl-PL" sz="2900" b="0" i="0" dirty="0">
              <a:effectLst/>
              <a:latin typeface="+mn-lt"/>
            </a:endParaRPr>
          </a:p>
          <a:p>
            <a:pPr marL="0" indent="0">
              <a:buNone/>
            </a:pPr>
            <a:endParaRPr lang="pl-PL" sz="2800" dirty="0"/>
          </a:p>
          <a:p>
            <a:pPr>
              <a:buFont typeface="Wingdings" panose="05000000000000000000" pitchFamily="2" charset="2"/>
              <a:buChar char="Ø"/>
            </a:pPr>
            <a:endParaRPr lang="pl-PL" sz="3000" b="0" i="0" dirty="0"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454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9ED6F0-75D8-4B75-912B-10617883E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rgbClr val="FFFF00"/>
                </a:solidFill>
              </a:rPr>
              <a:t>CO DZIECKO POTRAFI cd</a:t>
            </a:r>
            <a:endParaRPr lang="de-DE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6D2151-B838-41C9-B1CE-E0E104C4E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900" b="0" i="0" dirty="0">
                <a:effectLst/>
                <a:latin typeface="+mn-lt"/>
              </a:rPr>
              <a:t>wykonać podstawowe czynności samoobsługowe (samodzielnie je, ubiera się, zapina guziki),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900" dirty="0">
                <a:latin typeface="+mn-lt"/>
              </a:rPr>
              <a:t>p</a:t>
            </a:r>
            <a:r>
              <a:rPr lang="pl-PL" sz="2900" b="0" i="0" dirty="0">
                <a:effectLst/>
                <a:latin typeface="+mn-lt"/>
              </a:rPr>
              <a:t>otrafi narysować ludzką postać, która jest kompletna. Jej części ciała są proporcjonalne do całości i prawidłowo rozmieszczone,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900" b="0" i="0" dirty="0">
                <a:effectLst/>
                <a:latin typeface="+mn-lt"/>
              </a:rPr>
              <a:t>posługuje się przyborami szkolnymi (do rysowania, malowania, pisania),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900" dirty="0">
                <a:latin typeface="+mn-lt"/>
              </a:rPr>
              <a:t>r</a:t>
            </a:r>
            <a:r>
              <a:rPr lang="pl-PL" sz="2900" b="0" i="0" dirty="0">
                <a:effectLst/>
                <a:latin typeface="+mn-lt"/>
              </a:rPr>
              <a:t>ysuje po śladzie, odwzorowuje proste figury,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900" b="0" i="0" dirty="0">
                <a:effectLst/>
                <a:latin typeface="+mn-lt"/>
              </a:rPr>
              <a:t>nawiązuje poprawne kontakty z rówieśnikami i dorosłymi.</a:t>
            </a:r>
            <a:r>
              <a:rPr lang="pl-PL" sz="2900" dirty="0"/>
              <a:t>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900" dirty="0"/>
              <a:t>używa zwrotów grzecznościowych podczas powitania, pożegnania, sytuacji wymagającej przeproszenia i przyjęcia konsekwencji swojego zachowania,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900" dirty="0"/>
              <a:t>respektuje prawa i obowiązki swoje oraz innych osób, zwracając uwagę na ich indywidualne potrzeby,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900" dirty="0"/>
              <a:t>rozstaje się z rodzicami bez lęku, rozpoznaje podstawowe emocje, szanuje swoje emocje i innych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pl-PL" sz="2900" dirty="0">
                <a:latin typeface="+mn-lt"/>
              </a:rPr>
              <a:t>p</a:t>
            </a:r>
            <a:r>
              <a:rPr lang="pl-PL" sz="2900" b="0" i="0" dirty="0">
                <a:effectLst/>
                <a:latin typeface="+mn-lt"/>
              </a:rPr>
              <a:t>otrafi zmierzyć się z sytuacją oceny, rywalizacji, aktywnie uczestniczyć w lekcji </a:t>
            </a:r>
          </a:p>
          <a:p>
            <a:pPr algn="l">
              <a:buFont typeface="Wingdings" panose="05000000000000000000" pitchFamily="2" charset="2"/>
              <a:buChar char="Ø"/>
            </a:pPr>
            <a:endParaRPr lang="pl-PL" sz="2000" b="0" i="0" dirty="0">
              <a:effectLst/>
              <a:latin typeface="+mn-lt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2608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1253</Words>
  <Application>Microsoft Office PowerPoint</Application>
  <PresentationFormat>Panoramiczny</PresentationFormat>
  <Paragraphs>105</Paragraphs>
  <Slides>15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GT Walsheim</vt:lpstr>
      <vt:lpstr>Times New Roman</vt:lpstr>
      <vt:lpstr>Wingdings</vt:lpstr>
      <vt:lpstr>Wingdings 3</vt:lpstr>
      <vt:lpstr>Jon</vt:lpstr>
      <vt:lpstr>GOTOWOŚĆ  SZKOLNA </vt:lpstr>
      <vt:lpstr>GOTOWOŚĆ SZKOLNA  </vt:lpstr>
      <vt:lpstr>CZYNNIKI WPŁYWAJĄCE NA ROZWÓJ GOTOWOŚCI SZKONEJ</vt:lpstr>
      <vt:lpstr>KRYTERIA GOTOWOŚCI SZKOLNEJ</vt:lpstr>
      <vt:lpstr>DOJRZAŁOŚĆ FIZYCZNA</vt:lpstr>
      <vt:lpstr>DOJRZAŁOŚĆ INTELEKTUALNA</vt:lpstr>
      <vt:lpstr>DOJRZAŁOŚĆ EMOCJONALNO-SPOŁECZNA</vt:lpstr>
      <vt:lpstr>CO DZIECKO POTRAFI  </vt:lpstr>
      <vt:lpstr>CO DZIECKO POTRAFI cd</vt:lpstr>
      <vt:lpstr>Jak wspierać dziecko w osiągnięciu gotowości szkolnej? </vt:lpstr>
      <vt:lpstr>JAK WSPIERAĆ DZIECKO W PRZYGOTOWANIU DO SZKOŁY?</vt:lpstr>
      <vt:lpstr>Przykłady zabaw i ćwiczeń rozwijających percepcje wzrokową: </vt:lpstr>
      <vt:lpstr>Przykłady zabaw i ćwiczeń rozwijających percepcje słuchową: </vt:lpstr>
      <vt:lpstr>Przykłady zabaw i ćwiczeń rozwijających sprawność motoryczną (duża i mała motoryka). </vt:lpstr>
      <vt:lpstr>Kiedy rozważamy odroczenie rozpoczęcia nauki w szkole podstawowej?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GOTOWOŚĆ  SZKOLNA </dc:title>
  <dc:creator>Marcin Radzki</dc:creator>
  <cp:lastModifiedBy>Agnieszka Ptak-Małek</cp:lastModifiedBy>
  <cp:revision>60</cp:revision>
  <dcterms:created xsi:type="dcterms:W3CDTF">2021-02-13T20:49:18Z</dcterms:created>
  <dcterms:modified xsi:type="dcterms:W3CDTF">2022-09-19T04:35:12Z</dcterms:modified>
</cp:coreProperties>
</file>